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FY2026</c:v>
                </c:pt>
              </c:strCache>
            </c:strRef>
          </c:tx>
          <c:spPr>
            <a:solidFill>
              <a:srgbClr val="00878B"/>
            </a:solidFill>
          </c:spPr>
          <c:invertIfNegative val="1"/>
          <c:cat>
            <c:strRef>
              <c:f>Sheet1!$A$2:$A$4</c:f>
              <c:strCache>
                <c:ptCount val="3"/>
                <c:pt idx="0">
                  <c:v>Profit before tax</c:v>
                </c:pt>
                <c:pt idx="1">
                  <c:v>Profit / (loss) after tax</c:v>
                </c:pt>
                <c:pt idx="2">
                  <c:v>Other operating income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2.923</c:v>
                </c:pt>
                <c:pt idx="1">
                  <c:v>9.109</c:v>
                </c:pt>
                <c:pt idx="2">
                  <c:v>10.039999999999999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86F-474E-A713-B27CF51C21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FY2025</c:v>
                </c:pt>
              </c:strCache>
            </c:strRef>
          </c:tx>
          <c:spPr>
            <a:solidFill>
              <a:srgbClr val="CC9E43"/>
            </a:solidFill>
          </c:spPr>
          <c:invertIfNegative val="1"/>
          <c:cat>
            <c:strRef>
              <c:f>Sheet1!$A$2:$A$4</c:f>
              <c:strCache>
                <c:ptCount val="3"/>
                <c:pt idx="0">
                  <c:v>Profit before tax</c:v>
                </c:pt>
                <c:pt idx="1">
                  <c:v>Profit / (loss) after tax</c:v>
                </c:pt>
                <c:pt idx="2">
                  <c:v>Other operating income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0.56599999999999995</c:v>
                </c:pt>
                <c:pt idx="1">
                  <c:v>-1.617</c:v>
                </c:pt>
                <c:pt idx="2">
                  <c:v>10.226000000000001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286F-474E-A713-B27CF51C2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b"/>
        <c:majorGridlines>
          <c:spPr>
            <a:ln>
              <a:solidFill>
                <a:srgbClr val="DEE4E9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b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08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43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3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47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49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2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1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77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72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579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92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71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38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31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03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7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1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06840" y="0"/>
            <a:ext cx="3182112" cy="6858000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0652760" y="0"/>
            <a:ext cx="1536192" cy="6858000"/>
          </a:xfrm>
          <a:prstGeom prst="rect">
            <a:avLst/>
          </a:prstGeom>
          <a:solidFill>
            <a:srgbClr val="CC9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77724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400" b="1">
                <a:solidFill>
                  <a:srgbClr val="CC9E43"/>
                </a:solidFill>
                <a:latin typeface="Aptos"/>
              </a:defRPr>
            </a:pPr>
            <a:r>
              <a:t>MUBARAK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938528"/>
            <a:ext cx="8046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3100" b="1">
                <a:solidFill>
                  <a:srgbClr val="FFFFFF"/>
                </a:solidFill>
                <a:latin typeface="Aptos"/>
              </a:defRPr>
            </a:pPr>
            <a:r>
              <a:t>TEXTILE MILLS LIMITED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063240"/>
            <a:ext cx="7772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FFFFFF"/>
                </a:solidFill>
                <a:latin typeface="Aptos"/>
              </a:defRPr>
            </a:pPr>
            <a:r>
              <a:t>CORPORATE BRIEFING SESSION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3730752"/>
            <a:ext cx="7406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600" b="0">
                <a:solidFill>
                  <a:srgbClr val="DAE4ED"/>
                </a:solidFill>
                <a:latin typeface="Aptos"/>
              </a:defRPr>
            </a:pPr>
            <a:r>
              <a:t>Annual results for the year ended 30 June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5166360"/>
            <a:ext cx="7680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300" b="0">
                <a:solidFill>
                  <a:srgbClr val="FFFFFF"/>
                </a:solidFill>
                <a:latin typeface="Aptos"/>
              </a:defRPr>
            </a:pPr>
            <a:r>
              <a:t>28 October 2026  |  Registered Office, Lahore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5989320"/>
            <a:ext cx="3657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100" b="0">
                <a:solidFill>
                  <a:srgbClr val="DAE4ED"/>
                </a:solidFill>
                <a:latin typeface="Aptos"/>
              </a:defRPr>
            </a:pPr>
            <a:r>
              <a:t>www.mtmpk.com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700" b="1">
                <a:solidFill>
                  <a:srgbClr val="16314E"/>
                </a:solidFill>
                <a:latin typeface="Aptos"/>
              </a:defRPr>
            </a:pPr>
            <a:r>
              <a:t>Company Overview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987552"/>
            <a:ext cx="822960" cy="54864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00200" y="905256"/>
            <a:ext cx="9692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Corporate profile and current operating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800" b="0">
                <a:solidFill>
                  <a:srgbClr val="697580"/>
                </a:solidFill>
                <a:latin typeface="Aptos"/>
              </a:defRPr>
            </a:pPr>
            <a:r>
              <a:t>MUBARAK TEXTILE MILLS LIMITED  |  CBS 2026  | 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325880"/>
            <a:ext cx="107899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100" b="1">
                <a:solidFill>
                  <a:srgbClr val="16314E"/>
                </a:solidFill>
                <a:latin typeface="Aptos"/>
              </a:defRPr>
            </a:pPr>
            <a:r>
              <a:t>A listed textile company with a long-standing presence in Pakistan.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057400"/>
            <a:ext cx="104241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t>• Incorporated on 11 August 1991; listed on the Pakistan Stock Exchange.</a:t>
            </a:r>
          </a:p>
          <a:p>
            <a:pPr>
              <a:spcAft>
                <a:spcPts val="14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t>• Registered office and mill site: 20-KM off Ferozepur Road, Lahore.</a:t>
            </a:r>
          </a:p>
          <a:p>
            <a:pPr>
              <a:spcAft>
                <a:spcPts val="14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t>• Historical operations included knitting, dyeing, finishing, embroidery and stitching.</a:t>
            </a:r>
          </a:p>
          <a:p>
            <a:pPr>
              <a:spcAft>
                <a:spcPts val="14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t>• Manufacturing operations ceased in 2011; current principal business activity includes rental income from company property.</a:t>
            </a:r>
          </a:p>
          <a:p>
            <a:pPr>
              <a:spcAft>
                <a:spcPts val="14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t>• Management vision: to be a dynamic, profitable and growth-oriented company.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577840"/>
            <a:ext cx="10515600" cy="502920"/>
          </a:xfrm>
          <a:prstGeom prst="roundRect">
            <a:avLst/>
          </a:prstGeom>
          <a:solidFill>
            <a:srgbClr val="F1F5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5705856"/>
            <a:ext cx="100584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100" b="0">
                <a:solidFill>
                  <a:srgbClr val="697580"/>
                </a:solidFill>
                <a:latin typeface="Aptos"/>
              </a:defRPr>
            </a:pPr>
            <a:r>
              <a:t>The presentation reflects disclosures in the Annual Report 2026.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700" b="1">
                <a:solidFill>
                  <a:srgbClr val="16314E"/>
                </a:solidFill>
                <a:latin typeface="Aptos"/>
              </a:defRPr>
            </a:pPr>
            <a:r>
              <a:t>FY2026 Financial Snapshot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987552"/>
            <a:ext cx="822960" cy="54864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00200" y="905256"/>
            <a:ext cx="9692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Key figures reported for the year ended 30 June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800" b="0">
                <a:solidFill>
                  <a:srgbClr val="697580"/>
                </a:solidFill>
                <a:latin typeface="Aptos"/>
              </a:defRPr>
            </a:pPr>
            <a:r>
              <a:t>MUBARAK TEXTILE MILLS LIMITED  |  CBS 2026  |  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606040" cy="150876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1508760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63624"/>
            <a:ext cx="2240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PROFIT BEFORE TAXATION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1892808"/>
            <a:ext cx="2240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2.923m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423160"/>
            <a:ext cx="2240280" cy="4297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FY2025: Rs. 0.566m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1417320"/>
            <a:ext cx="2606040" cy="150876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74720" y="1417320"/>
            <a:ext cx="73152" cy="1508760"/>
          </a:xfrm>
          <a:prstGeom prst="rect">
            <a:avLst/>
          </a:prstGeom>
          <a:solidFill>
            <a:srgbClr val="CC9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75887" y="1563624"/>
            <a:ext cx="2240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PROFIT AFTER TAXATION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75887" y="1892808"/>
            <a:ext cx="2240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9.109m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5887" y="2423160"/>
            <a:ext cx="2240280" cy="4297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FY2025: loss Rs. 1.617m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417320"/>
            <a:ext cx="2606040" cy="150876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63640" y="1417320"/>
            <a:ext cx="73152" cy="1508760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64807" y="1563624"/>
            <a:ext cx="2240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OTHER OPERATING INCOME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4807" y="1892808"/>
            <a:ext cx="2240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10.040m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4807" y="2423160"/>
            <a:ext cx="2240280" cy="4297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FY2025: Rs. 10.226m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52560" y="1417320"/>
            <a:ext cx="2423160" cy="150876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052560" y="1417320"/>
            <a:ext cx="73152" cy="1508760"/>
          </a:xfrm>
          <a:prstGeom prst="rect">
            <a:avLst/>
          </a:prstGeom>
          <a:solidFill>
            <a:srgbClr val="A83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253728" y="1563624"/>
            <a:ext cx="2057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OPERATING LOSS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53728" y="1892808"/>
            <a:ext cx="2057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10.240m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53728" y="2423160"/>
            <a:ext cx="2057400" cy="4297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FY2025: loss Rs. 9.776m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29000"/>
            <a:ext cx="104241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800" b="1">
                <a:solidFill>
                  <a:srgbClr val="16314E"/>
                </a:solidFill>
                <a:latin typeface="Aptos"/>
              </a:defRPr>
            </a:pPr>
            <a:r>
              <a:t>Sales / processing receipts: Nil reported for FY2026 and FY2025.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4069080"/>
            <a:ext cx="101498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500" b="0">
                <a:solidFill>
                  <a:srgbClr val="2D3741"/>
                </a:solidFill>
                <a:latin typeface="Aptos"/>
              </a:defRPr>
            </a:pPr>
            <a:r>
              <a:t>The Directors’ Report attributes the company’s current position to broader industry and energy challenges, with rental income recognised as a source of income.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" y="5806440"/>
            <a:ext cx="10058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Note: amounts are shown in Pakistani rupees; “m” means million.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700" b="1">
                <a:solidFill>
                  <a:srgbClr val="16314E"/>
                </a:solidFill>
                <a:latin typeface="Aptos"/>
              </a:defRPr>
            </a:pPr>
            <a:r>
              <a:t>Profitability Comparison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987552"/>
            <a:ext cx="822960" cy="54864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00200" y="905256"/>
            <a:ext cx="9692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Amounts in PKR million, based on the Directors’ Report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800" b="0">
                <a:solidFill>
                  <a:srgbClr val="697580"/>
                </a:solidFill>
                <a:latin typeface="Aptos"/>
              </a:defRPr>
            </a:pPr>
            <a:r>
              <a:t>MUBARAK TEXTILE MILLS LIMITED  |  CBS 2026  |  4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685800" y="1417320"/>
          <a:ext cx="768096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41080" y="1645920"/>
            <a:ext cx="2560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400" b="1">
                <a:solidFill>
                  <a:srgbClr val="16314E"/>
                </a:solidFill>
                <a:latin typeface="Aptos"/>
              </a:defRPr>
            </a:pPr>
            <a:r>
              <a:t>Key observation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41080" y="2103120"/>
            <a:ext cx="26517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500" b="0">
                <a:solidFill>
                  <a:srgbClr val="2D3741"/>
                </a:solidFill>
                <a:latin typeface="Aptos"/>
              </a:defRPr>
            </a:pPr>
            <a:r>
              <a:t>Reported profit after tax improved from a loss in FY2025 to a profit in FY2026. Other operating income remained broadly stable year-on-year.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1080" y="4663440"/>
            <a:ext cx="26517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Refer to the audited financial statements for detailed classifications and notes.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700" b="1">
                <a:solidFill>
                  <a:srgbClr val="16314E"/>
                </a:solidFill>
                <a:latin typeface="Aptos"/>
              </a:defRPr>
            </a:pPr>
            <a:r>
              <a:t>Financial Position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987552"/>
            <a:ext cx="822960" cy="54864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00200" y="905256"/>
            <a:ext cx="9692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Selected statement of financial position figures at 30 June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800" b="0">
                <a:solidFill>
                  <a:srgbClr val="697580"/>
                </a:solidFill>
                <a:latin typeface="Aptos"/>
              </a:defRPr>
            </a:pPr>
            <a:r>
              <a:t>MUBARAK TEXTILE MILLS LIMITED  |  CBS 2026  |  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3337560" cy="155448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417320"/>
            <a:ext cx="73152" cy="1554480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563624"/>
            <a:ext cx="2971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TOTAL ASSETS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1892808"/>
            <a:ext cx="2971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285.581m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423160"/>
            <a:ext cx="2971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FY2025: Rs. 275.163m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417320"/>
            <a:ext cx="3337560" cy="155448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1417320"/>
            <a:ext cx="73152" cy="1554480"/>
          </a:xfrm>
          <a:prstGeom prst="rect">
            <a:avLst/>
          </a:prstGeom>
          <a:solidFill>
            <a:srgbClr val="CC9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1563624"/>
            <a:ext cx="2971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PROPERTY &amp; EQUIPMENT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1892808"/>
            <a:ext cx="2971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137.106m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6007" y="2423160"/>
            <a:ext cx="2971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FY2025: Rs. 134.064m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1417320"/>
            <a:ext cx="3337560" cy="155448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38160" y="1417320"/>
            <a:ext cx="73152" cy="1554480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39328" y="1563624"/>
            <a:ext cx="2971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INVESTMENT PROPERTY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39328" y="1892808"/>
            <a:ext cx="2971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136.436m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9328" y="2423160"/>
            <a:ext cx="2971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Annual Report figure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3337560"/>
            <a:ext cx="3337560" cy="155448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31520" y="3337560"/>
            <a:ext cx="73152" cy="1554480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32688" y="3483864"/>
            <a:ext cx="2971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CURRENT ASSETS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2688" y="3813048"/>
            <a:ext cx="2971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9.330m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" y="4343400"/>
            <a:ext cx="2971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FY2025: Rs. 5.272m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34840" y="3337560"/>
            <a:ext cx="3337560" cy="155448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434840" y="3337560"/>
            <a:ext cx="73152" cy="1554480"/>
          </a:xfrm>
          <a:prstGeom prst="rect">
            <a:avLst/>
          </a:prstGeom>
          <a:solidFill>
            <a:srgbClr val="CC9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636007" y="3483864"/>
            <a:ext cx="2971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LONG-TERM LOAN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36007" y="3813048"/>
            <a:ext cx="2971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46.127m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36007" y="4343400"/>
            <a:ext cx="2971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As reported at year-end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38160" y="3337560"/>
            <a:ext cx="3337560" cy="155448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138160" y="3337560"/>
            <a:ext cx="73152" cy="1554480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339328" y="3483864"/>
            <a:ext cx="2971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SHARE CAPITAL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39328" y="3813048"/>
            <a:ext cx="2971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54.000m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39328" y="4343400"/>
            <a:ext cx="29718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5.4 million shares of Rs. 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" y="5623560"/>
            <a:ext cx="10789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Figures are transcribed from the Annual Report 2026; please verify against the final signed financial statements before external circulation.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700" b="1">
                <a:solidFill>
                  <a:srgbClr val="16314E"/>
                </a:solidFill>
                <a:latin typeface="Aptos"/>
              </a:defRPr>
            </a:pPr>
            <a:r>
              <a:t>Property Portfolio &amp; Valuation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987552"/>
            <a:ext cx="822960" cy="54864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00200" y="905256"/>
            <a:ext cx="9692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Asset base and valuation disclosures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800" b="0">
                <a:solidFill>
                  <a:srgbClr val="697580"/>
                </a:solidFill>
                <a:latin typeface="Aptos"/>
              </a:defRPr>
            </a:pPr>
            <a:r>
              <a:t>MUBARAK TEXTILE MILLS LIMITED  |  CBS 2026  | 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47548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900" b="1">
                <a:solidFill>
                  <a:srgbClr val="16314E"/>
                </a:solidFill>
                <a:latin typeface="Aptos"/>
              </a:defRPr>
            </a:pPr>
            <a:r>
              <a:t>Property and equipment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74519"/>
            <a:ext cx="49377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600" b="0">
                <a:solidFill>
                  <a:srgbClr val="2D3741"/>
                </a:solidFill>
                <a:latin typeface="Aptos"/>
              </a:defRPr>
            </a:pPr>
            <a:r>
              <a:t>Reported carrying amount: Rs. 137.106 million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514600"/>
            <a:ext cx="47548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900" b="1">
                <a:solidFill>
                  <a:srgbClr val="16314E"/>
                </a:solidFill>
                <a:latin typeface="Aptos"/>
              </a:defRPr>
            </a:pPr>
            <a:r>
              <a:t>Investment property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971800"/>
            <a:ext cx="49377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600" b="0">
                <a:solidFill>
                  <a:srgbClr val="2D3741"/>
                </a:solidFill>
                <a:latin typeface="Aptos"/>
              </a:defRPr>
            </a:pPr>
            <a:r>
              <a:t>Reported carrying amount: Rs. 136.436 million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1417320"/>
            <a:ext cx="475488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900" b="1">
                <a:solidFill>
                  <a:srgbClr val="16314E"/>
                </a:solidFill>
                <a:latin typeface="Aptos"/>
              </a:defRPr>
            </a:pPr>
            <a:r>
              <a:t>Independent valuation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1874519"/>
            <a:ext cx="5029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500" b="0">
                <a:solidFill>
                  <a:srgbClr val="2D3741"/>
                </a:solidFill>
                <a:latin typeface="Aptos"/>
              </a:defRPr>
            </a:pPr>
            <a:r>
              <a:t>The Annual Report states that land, building and equipment were valued by Hamid Mukhtar &amp; Co. as at 30 June 2026.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3246120"/>
            <a:ext cx="2331720" cy="141732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72200" y="3246120"/>
            <a:ext cx="73152" cy="1417320"/>
          </a:xfrm>
          <a:prstGeom prst="rect">
            <a:avLst/>
          </a:prstGeom>
          <a:solidFill>
            <a:srgbClr val="CC9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73368" y="3392424"/>
            <a:ext cx="1965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REVALUATION SURPLUS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73368" y="3721608"/>
            <a:ext cx="19659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4.387m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4251960"/>
            <a:ext cx="1965960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Reported for FY2026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732520" y="3246120"/>
            <a:ext cx="2331720" cy="141732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732520" y="3246120"/>
            <a:ext cx="73152" cy="1417320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933688" y="3392424"/>
            <a:ext cx="1965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1">
                <a:solidFill>
                  <a:srgbClr val="697580"/>
                </a:solidFill>
                <a:latin typeface="Aptos"/>
              </a:defRPr>
            </a:pPr>
            <a:r>
              <a:t>VALUATION AMOUNT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33688" y="3721608"/>
            <a:ext cx="19659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300" b="1">
                <a:solidFill>
                  <a:srgbClr val="16314E"/>
                </a:solidFill>
                <a:latin typeface="Aptos"/>
              </a:defRPr>
            </a:pPr>
            <a:r>
              <a:t>Rs. 273.542m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3688" y="4251960"/>
            <a:ext cx="1965960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Land, building &amp; equipment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074920"/>
            <a:ext cx="47548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300" b="0">
                <a:solidFill>
                  <a:srgbClr val="697580"/>
                </a:solidFill>
                <a:latin typeface="Aptos"/>
              </a:defRPr>
            </a:pPr>
            <a:r>
              <a:t>The report also discloses a forced-sale value of Rs. 229.955 million.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700" b="1">
                <a:solidFill>
                  <a:srgbClr val="16314E"/>
                </a:solidFill>
                <a:latin typeface="Aptos"/>
              </a:defRPr>
            </a:pPr>
            <a:r>
              <a:t>Governance &amp; Corporate Developments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987552"/>
            <a:ext cx="822960" cy="54864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00200" y="905256"/>
            <a:ext cx="9692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Key disclosures in the Annual Report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800" b="0">
                <a:solidFill>
                  <a:srgbClr val="697580"/>
                </a:solidFill>
                <a:latin typeface="Aptos"/>
              </a:defRPr>
            </a:pPr>
            <a:r>
              <a:t>MUBARAK TEXTILE MILLS LIMITED  |  CBS 2026  | 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t>• The Lahore High Court dismissed the SECP winding-up petition (C.O. No. 990 of 2019) on 20 January 2026, as disclosed in the financial statements.</a:t>
            </a:r>
          </a:p>
          <a:p>
            <a:pPr>
              <a:spcAft>
                <a:spcPts val="13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t>• The Company states that SECP was informed in line with the Court’s direction.</a:t>
            </a:r>
          </a:p>
          <a:p>
            <a:pPr>
              <a:spcAft>
                <a:spcPts val="13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t>• PSX was notified on 17 September 2026 of the Court’s dismissal, with a request to remove the winding-up status from the PSX portal.</a:t>
            </a:r>
          </a:p>
          <a:p>
            <a:pPr>
              <a:spcAft>
                <a:spcPts val="13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t>• Four Board meetings were held during the year.</a:t>
            </a:r>
          </a:p>
          <a:p>
            <a:pPr>
              <a:spcAft>
                <a:spcPts val="13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t>• The Board recommends passing over dividend due to the Company’s tight liquidity position.</a:t>
            </a:r>
          </a:p>
          <a:p>
            <a:pPr>
              <a:spcAft>
                <a:spcPts val="13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t>• M/s Rizwan &amp; Co., Chartered Accountants, are proposed to continue as auditors for FY2026–27.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104241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This slide summarises the Company’s own disclosures and is not legal advice.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2700" b="1">
                <a:solidFill>
                  <a:srgbClr val="16314E"/>
                </a:solidFill>
                <a:latin typeface="Aptos"/>
              </a:defRPr>
            </a:pPr>
            <a:r>
              <a:t>Management Priorities &amp; Outlook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987552"/>
            <a:ext cx="822960" cy="54864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00200" y="905256"/>
            <a:ext cx="9692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Discussion points for shareholders and analysts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800" b="0">
                <a:solidFill>
                  <a:srgbClr val="697580"/>
                </a:solidFill>
                <a:latin typeface="Aptos"/>
              </a:defRPr>
            </a:pPr>
            <a:r>
              <a:t>MUBARAK TEXTILE MILLS LIMITED  |  CBS 2026  |  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5166360" cy="150876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709928"/>
            <a:ext cx="4663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200" b="1">
                <a:solidFill>
                  <a:srgbClr val="00878B"/>
                </a:solidFill>
                <a:latin typeface="Aptos"/>
              </a:defRPr>
            </a:pPr>
            <a:r>
              <a:t>PROPERTY UTILISATION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130552"/>
            <a:ext cx="466344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500" b="0">
                <a:solidFill>
                  <a:srgbClr val="2D3741"/>
                </a:solidFill>
                <a:latin typeface="Aptos"/>
              </a:defRPr>
            </a:pPr>
            <a:r>
              <a:t>Continue managing rental income and use of the property portfolio.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79" y="1508760"/>
            <a:ext cx="5166360" cy="150876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79" y="1709928"/>
            <a:ext cx="4663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200" b="1">
                <a:solidFill>
                  <a:srgbClr val="00878B"/>
                </a:solidFill>
                <a:latin typeface="Aptos"/>
              </a:defRPr>
            </a:pPr>
            <a:r>
              <a:t>LIQUIDITY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79" y="2130552"/>
            <a:ext cx="466344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500" b="0">
                <a:solidFill>
                  <a:srgbClr val="2D3741"/>
                </a:solidFill>
                <a:latin typeface="Aptos"/>
              </a:defRPr>
            </a:pPr>
            <a:r>
              <a:t>Monitor cash resources, current liabilities and working-capital requirements.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474720"/>
            <a:ext cx="5166360" cy="150876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3675887"/>
            <a:ext cx="4663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200" b="1">
                <a:solidFill>
                  <a:srgbClr val="00878B"/>
                </a:solidFill>
                <a:latin typeface="Aptos"/>
              </a:defRPr>
            </a:pPr>
            <a:r>
              <a:t>REGULATORY COMPLIANCE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096511"/>
            <a:ext cx="466344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500" b="0">
                <a:solidFill>
                  <a:srgbClr val="2D3741"/>
                </a:solidFill>
                <a:latin typeface="Aptos"/>
              </a:defRPr>
            </a:pPr>
            <a:r>
              <a:t>Follow up on corporate record and PSX portal status in line with Court directions.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79" y="3474720"/>
            <a:ext cx="5166360" cy="1508760"/>
          </a:xfrm>
          <a:prstGeom prst="roundRect">
            <a:avLst/>
          </a:prstGeom>
          <a:solidFill>
            <a:srgbClr val="F1F5F8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79" y="3675887"/>
            <a:ext cx="4663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200" b="1">
                <a:solidFill>
                  <a:srgbClr val="00878B"/>
                </a:solidFill>
                <a:latin typeface="Aptos"/>
              </a:defRPr>
            </a:pPr>
            <a:r>
              <a:t>STRATEGIC DIRECTION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79" y="4096511"/>
            <a:ext cx="466344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500" b="0">
                <a:solidFill>
                  <a:srgbClr val="2D3741"/>
                </a:solidFill>
                <a:latin typeface="Aptos"/>
              </a:defRPr>
            </a:pPr>
            <a:r>
              <a:t>Evaluate feasible options to sustain the Company and address industry and energy constraints.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806440"/>
            <a:ext cx="10515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000" b="0">
                <a:solidFill>
                  <a:srgbClr val="697580"/>
                </a:solidFill>
                <a:latin typeface="Aptos"/>
              </a:defRPr>
            </a:pPr>
            <a:r>
              <a:t>These are suggested discussion priorities, not formal financial forecasts.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1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28016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  <a:latin typeface="Aptos"/>
              </a:defRPr>
            </a:pPr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402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100" b="1">
                <a:solidFill>
                  <a:srgbClr val="CC9E43"/>
                </a:solidFill>
                <a:latin typeface="Aptos"/>
              </a:defRPr>
            </a:pPr>
            <a:r>
              <a:t>Corporate Briefing Session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92608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0">
                <a:solidFill>
                  <a:srgbClr val="FFFFFF"/>
                </a:solidFill>
                <a:latin typeface="Aptos"/>
              </a:defRPr>
            </a:pPr>
            <a:r>
              <a:t>Mubarak Textile Mills Limited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0">
                <a:solidFill>
                  <a:srgbClr val="FFFFFF"/>
                </a:solidFill>
                <a:latin typeface="Aptos"/>
              </a:defRPr>
            </a:pPr>
            <a:r>
              <a:t>Questions &amp; Answers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760720"/>
            <a:ext cx="10515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DAE4ED"/>
                </a:solidFill>
                <a:latin typeface="Aptos"/>
              </a:defRPr>
            </a:pPr>
            <a:r>
              <a:t>20-KM off Ferozepur Road, Lahore  |  www.mtmpk.com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</TotalTime>
  <Words>771</Words>
  <Application>Microsoft Office PowerPoint</Application>
  <PresentationFormat>Widescreen</PresentationFormat>
  <Paragraphs>105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Jamil-Ur-Rehman Meo</cp:lastModifiedBy>
  <cp:revision>3</cp:revision>
  <dcterms:created xsi:type="dcterms:W3CDTF">2013-01-27T09:14:16Z</dcterms:created>
  <dcterms:modified xsi:type="dcterms:W3CDTF">2026-10-19T08:02:41Z</dcterms:modified>
  <cp:category/>
</cp:coreProperties>
</file>